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gif" ContentType="image/gif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5.png" ContentType="image/png"/>
  <Override PartName="/ppt/media/image26.jpeg" ContentType="image/jpeg"/>
  <Override PartName="/ppt/media/image23.png" ContentType="image/png"/>
  <Override PartName="/ppt/media/image22.png" ContentType="image/png"/>
  <Override PartName="/ppt/media/image19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FD21F7-C01B-4F88-BA0E-93A49F459DD9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E69CB5-F3D1-4C2B-8816-69B275F660E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CE468B-3C39-423D-800F-800A8B9BCEA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E19DFF-6E67-4681-AD10-C706AACCB54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4A0AD3-1807-4292-A1AD-61889715846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86087F-7C66-423F-835F-CF70B3502E3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485A2D-07CB-4FA9-9CBF-1726DB65339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12A5C5-77DD-4E84-A6C6-3548BB1B43D1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458EC4-237B-4598-A2FD-4F2ED4520A0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96918F-49FC-4647-B401-C81238E0561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D2B116-3E03-408F-8872-AB4D8ACECD5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BE2299F-FE1F-49C8-B330-83015149F20A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BF231A-D335-416D-86FB-7EB58E671CE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0464AB-870F-4CFA-AD10-692BF7920BE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52ED73-0CDF-4B4A-BBF5-4ED0A473C60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4CA609-C8EF-4F69-9E83-CD9CB3643D24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E4AD6D-0CAF-4313-B580-7E4F7CE7E3D9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F4BCA3-F036-4DEA-B7F5-F17EA6E0CCF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E04F17-8BDD-4A3D-A00E-43BC8AFA13CA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61C011-680D-4A67-B36A-54F16DF4E141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A9587A-C961-4E52-AA37-6CDFC4542C0C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37C0A6-90F2-4FE1-8416-19543737B3B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1049874-3F71-4460-9245-5E06FC4F8064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69091F-42F5-4C5E-8D3C-D20F46C47B4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896629-1ED1-4146-965E-F3B4432212F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46D419-0A2B-4BF7-8746-F6CB60D2D7C1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B00819-C24A-4E3C-ABD8-95ED28C40C70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1FF11E-F774-478F-97AE-519C410EF010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13A467-279A-47C9-B285-2EBB172D210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90E679-E227-45E8-A4D1-53278984843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24ECF2-4416-49CF-8444-DCD938D6402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52F396-4BEF-4D48-9CC4-7E22B7D2305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D1C6E0D-9EAB-4247-B66C-1635E57A04A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0A621C6-66FD-4778-9694-29D5860F36E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087C429-2F60-47B3-B2A0-8B52301653D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D65F86B-F824-420B-9C5D-EB23C3D1157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51;p13"/>
          <p:cNvSpPr/>
          <p:nvPr/>
        </p:nvSpPr>
        <p:spPr>
          <a:xfrm>
            <a:off x="0" y="0"/>
            <a:ext cx="9143280" cy="487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52;p13"/>
          <p:cNvGrpSpPr/>
          <p:nvPr/>
        </p:nvGrpSpPr>
        <p:grpSpPr>
          <a:xfrm>
            <a:off x="530280" y="1206000"/>
            <a:ext cx="1342440" cy="16920"/>
            <a:chOff x="530280" y="1206000"/>
            <a:chExt cx="1342440" cy="16920"/>
          </a:xfrm>
        </p:grpSpPr>
        <p:sp>
          <p:nvSpPr>
            <p:cNvPr id="2" name="Google Shape;53;p13"/>
            <p:cNvSpPr/>
            <p:nvPr/>
          </p:nvSpPr>
          <p:spPr>
            <a:xfrm rot="16200000">
              <a:off x="1380600" y="730800"/>
              <a:ext cx="16920" cy="96696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54;p13"/>
            <p:cNvSpPr/>
            <p:nvPr/>
          </p:nvSpPr>
          <p:spPr>
            <a:xfrm rot="16200000">
              <a:off x="1009440" y="726840"/>
              <a:ext cx="16920" cy="975240"/>
            </a:xfrm>
            <a:prstGeom prst="rect">
              <a:avLst/>
            </a:pr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160" cy="5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1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2AB9B5-6F91-45C7-9E8D-4670364C6F9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131;p28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4" name="Google Shape;132;p28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133;p28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3550F8-38C1-45BC-923D-7D55BF98FB99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37;p29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rgbClr val="e9ed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" name="Google Shape;138;p29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87" name="Google Shape;139;p29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rgbClr val="eb56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140;p29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rgbClr val="1a998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27F449-787A-496A-8A02-2547ADF62A3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habr.com/ru/post/324736/" TargetMode="External"/><Relationship Id="rId3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scikit-learn.org/stable/auto_examples/model_selection/plot_roc.html" TargetMode="External"/><Relationship Id="rId3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440" cy="1663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Ма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ши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нн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ое 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обу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чен</a:t>
            </a:r>
            <a:r>
              <a:rPr b="1" lang="ru" sz="3400" spc="-1" strike="noStrike">
                <a:solidFill>
                  <a:srgbClr val="1a1a1a"/>
                </a:solidFill>
                <a:latin typeface="Lato"/>
                <a:ea typeface="Lato"/>
              </a:rPr>
              <a:t>ие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ldNum" idx="4"/>
          </p:nvPr>
        </p:nvSpPr>
        <p:spPr>
          <a:xfrm>
            <a:off x="8536320" y="474984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7F8C8F-AE9E-4B89-BB87-E1D6D6ED13A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0" name="Google Shape;201;p38"/>
          <p:cNvSpPr/>
          <p:nvPr/>
        </p:nvSpPr>
        <p:spPr>
          <a:xfrm>
            <a:off x="727920" y="2724120"/>
            <a:ext cx="768780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Lato"/>
                <a:ea typeface="Lato"/>
              </a:rPr>
              <a:t>Лекция 2. Линейные модели. Деревья решений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595959"/>
                </a:solidFill>
                <a:latin typeface="Lato"/>
                <a:ea typeface="Lato"/>
              </a:rPr>
              <a:t>(21.09.2023)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1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50F9EE-EFE8-42EF-9BE6-263C1E94E59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8" name="Google Shape;275;p47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Множественная линейная регрессия дает нам плоскость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9" name="Google Shape;276;p47" descr=""/>
          <p:cNvPicPr/>
          <p:nvPr/>
        </p:nvPicPr>
        <p:blipFill>
          <a:blip r:embed="rId1"/>
          <a:stretch/>
        </p:blipFill>
        <p:spPr>
          <a:xfrm>
            <a:off x="1720800" y="1422360"/>
            <a:ext cx="5585400" cy="282888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277;p47"/>
          <p:cNvSpPr/>
          <p:nvPr/>
        </p:nvSpPr>
        <p:spPr>
          <a:xfrm>
            <a:off x="1837440" y="2398680"/>
            <a:ext cx="330120" cy="41472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Google Shape;278;p47"/>
          <p:cNvSpPr/>
          <p:nvPr/>
        </p:nvSpPr>
        <p:spPr>
          <a:xfrm>
            <a:off x="2581920" y="4127400"/>
            <a:ext cx="330120" cy="41472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EC7366-07B5-4C96-8604-E1AD4048D5FF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3" name="Google Shape;284;p48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4" name="Google Shape;285;p48" descr=""/>
          <p:cNvPicPr/>
          <p:nvPr/>
        </p:nvPicPr>
        <p:blipFill>
          <a:blip r:embed="rId1"/>
          <a:stretch/>
        </p:blipFill>
        <p:spPr>
          <a:xfrm>
            <a:off x="5899680" y="1583280"/>
            <a:ext cx="2985480" cy="283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477B38-E489-483C-8776-D21DE0B3034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6" name="Google Shape;291;p49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 idx="1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62DF16-23A5-450C-9EC4-3F82E3E2283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8" name="Google Shape;297;p50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Num" idx="1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581C17B-540E-4584-AAA0-07C0B1AD9C18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0" name="Google Shape;303;p51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Производные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Num" idx="1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B324F50-A730-4209-BCCD-422C813FEA6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2" name="Google Shape;309;p52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оценивать коэффициенты модели?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Num" idx="1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7462B13-3DC4-41F5-A32A-E15364FAA29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4" name="Google Shape;315;p53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оценивать коэффициенты модели?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Num" idx="2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EB8EF1-742B-449F-B186-02CECE9621F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6" name="Google Shape;321;p54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Градиентный спуск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7" name="Google Shape;322;p54" descr=""/>
          <p:cNvPicPr/>
          <p:nvPr/>
        </p:nvPicPr>
        <p:blipFill>
          <a:blip r:embed="rId1"/>
          <a:stretch/>
        </p:blipFill>
        <p:spPr>
          <a:xfrm>
            <a:off x="805680" y="1674720"/>
            <a:ext cx="3459600" cy="263808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323;p54" descr=""/>
          <p:cNvPicPr/>
          <p:nvPr/>
        </p:nvPicPr>
        <p:blipFill>
          <a:blip r:embed="rId2"/>
          <a:stretch/>
        </p:blipFill>
        <p:spPr>
          <a:xfrm>
            <a:off x="4881960" y="1674720"/>
            <a:ext cx="3459600" cy="26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Num" idx="2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A37AAA5-465E-4DC8-BB15-0646FE4909D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0" name="Google Shape;329;p55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Формулы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1" name="Google Shape;330;p55"/>
          <p:cNvSpPr/>
          <p:nvPr/>
        </p:nvSpPr>
        <p:spPr>
          <a:xfrm>
            <a:off x="6112080" y="1122480"/>
            <a:ext cx="266760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Google Shape;331;p55" descr="y = w_0 + w_1 x + \epsilon"/>
          <p:cNvPicPr/>
          <p:nvPr/>
        </p:nvPicPr>
        <p:blipFill>
          <a:blip r:embed="rId1"/>
          <a:stretch/>
        </p:blipFill>
        <p:spPr>
          <a:xfrm>
            <a:off x="805680" y="1609560"/>
            <a:ext cx="2109960" cy="26064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  <p:pic>
        <p:nvPicPr>
          <p:cNvPr id="193" name="Google Shape;332;p55" descr="y = Xw"/>
          <p:cNvPicPr/>
          <p:nvPr/>
        </p:nvPicPr>
        <p:blipFill>
          <a:blip r:embed="rId2"/>
          <a:stretch/>
        </p:blipFill>
        <p:spPr>
          <a:xfrm>
            <a:off x="805680" y="2047680"/>
            <a:ext cx="1285560" cy="39996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194" name="Google Shape;333;p55" descr="Loss = (y - Xw)^T(y - Xw)"/>
          <p:cNvPicPr/>
          <p:nvPr/>
        </p:nvPicPr>
        <p:blipFill>
          <a:blip r:embed="rId3"/>
          <a:stretch/>
        </p:blipFill>
        <p:spPr>
          <a:xfrm>
            <a:off x="751680" y="3577320"/>
            <a:ext cx="3704400" cy="39312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195" name="Google Shape;334;p55" descr="\frac{dLoss}{dw} = \nabla Loss = 2X^T(Xw - y)"/>
          <p:cNvPicPr/>
          <p:nvPr/>
        </p:nvPicPr>
        <p:blipFill>
          <a:blip r:embed="rId4"/>
          <a:stretch/>
        </p:blipFill>
        <p:spPr>
          <a:xfrm>
            <a:off x="4658400" y="1609560"/>
            <a:ext cx="3982320" cy="43776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335;p55" descr="w = (X^TX)^{-1}X^Ty"/>
          <p:cNvPicPr/>
          <p:nvPr/>
        </p:nvPicPr>
        <p:blipFill>
          <a:blip r:embed="rId5"/>
          <a:stretch/>
        </p:blipFill>
        <p:spPr>
          <a:xfrm>
            <a:off x="5764680" y="3555000"/>
            <a:ext cx="2737800" cy="437760"/>
          </a:xfrm>
          <a:prstGeom prst="rect">
            <a:avLst/>
          </a:prstGeom>
          <a:ln w="28440">
            <a:solidFill>
              <a:srgbClr val="ea999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Num" idx="2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A621951-6D29-4EAD-B270-4B2471D437C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8" name="Google Shape;341;p56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Градиентный спуск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9" name="Google Shape;342;p56" descr="Loss = (y - Xw)^T(y - Xw)"/>
          <p:cNvPicPr/>
          <p:nvPr/>
        </p:nvPicPr>
        <p:blipFill>
          <a:blip r:embed="rId1"/>
          <a:stretch/>
        </p:blipFill>
        <p:spPr>
          <a:xfrm>
            <a:off x="729360" y="1532160"/>
            <a:ext cx="3704400" cy="39312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pic>
        <p:nvPicPr>
          <p:cNvPr id="200" name="Google Shape;343;p56" descr="\frac{dLoss}{dw} = \nabla Loss = 2X^T(Xw - y)"/>
          <p:cNvPicPr/>
          <p:nvPr/>
        </p:nvPicPr>
        <p:blipFill>
          <a:blip r:embed="rId2"/>
          <a:stretch/>
        </p:blipFill>
        <p:spPr>
          <a:xfrm>
            <a:off x="4658400" y="1509840"/>
            <a:ext cx="3982320" cy="43776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344;p56"/>
          <p:cNvSpPr/>
          <p:nvPr/>
        </p:nvSpPr>
        <p:spPr>
          <a:xfrm>
            <a:off x="761040" y="2345040"/>
            <a:ext cx="2729160" cy="1155960"/>
          </a:xfrm>
          <a:prstGeom prst="rect">
            <a:avLst/>
          </a:prstGeom>
          <a:noFill/>
          <a:ln w="38160">
            <a:solidFill>
              <a:srgbClr val="cfe2f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w = np.random.randn(m + 1)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Пока grad(Loss) != 0: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	</a:t>
            </a:r>
            <a:r>
              <a:rPr b="0" lang="ru" sz="1600" spc="-1" strike="noStrike">
                <a:solidFill>
                  <a:srgbClr val="000000"/>
                </a:solidFill>
                <a:latin typeface="Lato"/>
                <a:ea typeface="Lato"/>
              </a:rPr>
              <a:t>w -= ղ * grad(Loss)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Общие сведения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AB54D7-3EEF-4A4D-8838-788ABAFB4E6F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Отдых -&gt; логистическая регрессия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Num" idx="2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DF2667-1DA2-4DDA-A77F-D5E59AD0743E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/>
          </p:nvPr>
        </p:nvSpPr>
        <p:spPr>
          <a:xfrm>
            <a:off x="727560" y="14184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В зависимости от предикторов события могут происходить чаще или реже – логика, совпадающая с логикой связи количественной переменной отклика с набором предикторов.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Например, по мере роста температуры воздуха летом чаще будут встречаться люди в шортах: событие “встретился человек в шортах” положительно связано с температурой воздуха.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Событие “проведение исследования” явно связана с предиктором “объем полученного финансирования”, однако эта связь может быть совсем непростой.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Num" idx="24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0835C6F-D69C-4073-A2EB-DA40E9C35B4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06" name="Google Shape;357;p58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Связь событий и признаков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 idx="25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3085027-7D22-408D-99A8-16D2406B806D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08" name="Google Shape;363;p59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что если хотим классификацию?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Google Shape;364;p59"/>
          <p:cNvSpPr/>
          <p:nvPr/>
        </p:nvSpPr>
        <p:spPr>
          <a:xfrm>
            <a:off x="729360" y="1395000"/>
            <a:ext cx="315180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Допустим бинарная классификация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0" name="Google Shape;365;p59" descr=""/>
          <p:cNvPicPr/>
          <p:nvPr/>
        </p:nvPicPr>
        <p:blipFill>
          <a:blip r:embed="rId1"/>
          <a:stretch/>
        </p:blipFill>
        <p:spPr>
          <a:xfrm>
            <a:off x="5388840" y="1701720"/>
            <a:ext cx="3428640" cy="2764440"/>
          </a:xfrm>
          <a:prstGeom prst="rect">
            <a:avLst/>
          </a:prstGeom>
          <a:ln w="0">
            <a:noFill/>
          </a:ln>
        </p:spPr>
      </p:pic>
      <p:sp>
        <p:nvSpPr>
          <p:cNvPr id="211" name="Google Shape;366;p59"/>
          <p:cNvSpPr/>
          <p:nvPr/>
        </p:nvSpPr>
        <p:spPr>
          <a:xfrm>
            <a:off x="658800" y="4627080"/>
            <a:ext cx="15127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геометрия 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Отношение шансов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27560" y="125352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Шансы (odds) часто представляют в виде отношения шансов (odds ratio)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отношение шансов &gt; 1, то вероятность наступления события выше, чем вероятность того, что оно не произойдет.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отношение шансов &lt; 1, то наоборот.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Если можно оценить вероятность положительного события, то отношение шансов выглядит так: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Отношение шансов варьируется от 0 до +∞.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2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15B0632-6554-438C-8FC2-7AF7D4D87F1E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15" name="Google Shape;374;p60" descr=""/>
          <p:cNvPicPr/>
          <p:nvPr/>
        </p:nvPicPr>
        <p:blipFill>
          <a:blip r:embed="rId1"/>
          <a:srcRect l="8642" t="0" r="0" b="0"/>
          <a:stretch/>
        </p:blipFill>
        <p:spPr>
          <a:xfrm>
            <a:off x="776160" y="3590640"/>
            <a:ext cx="1792080" cy="4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Попробуем сами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ldNum" idx="2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D958FE-D5C4-46C4-88AF-DA225CC2C39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664200" y="144108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Отношение шансов можно преобразовать в логиты(logit):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Num" idx="2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B6B1315-956E-4FAF-BAF9-844FCAD6E8E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0" name="Google Shape;387;p62" descr=""/>
          <p:cNvPicPr/>
          <p:nvPr/>
        </p:nvPicPr>
        <p:blipFill>
          <a:blip r:embed="rId1"/>
          <a:srcRect l="0" t="30204" r="0" b="19232"/>
          <a:stretch/>
        </p:blipFill>
        <p:spPr>
          <a:xfrm>
            <a:off x="3070080" y="1982520"/>
            <a:ext cx="2876040" cy="59652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388;p62"/>
          <p:cNvSpPr/>
          <p:nvPr/>
        </p:nvSpPr>
        <p:spPr>
          <a:xfrm>
            <a:off x="619920" y="2971800"/>
            <a:ext cx="7776720" cy="29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Значения логитов – это трансформированные оценки вероятности события.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Логиты варьируют от −∞ до +∞.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Логиты симметричны относительно 0, т.е. 𝑙𝑛(1).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Lato"/>
              <a:buChar char="●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Для построения моделей в качестве зависимой переменной удобнее брать логиты.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Логиты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Считаем вероятность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Num" idx="2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B29A907-D290-4BE7-B3D2-821EF2C99182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Дискретные значения </a:t>
            </a:r>
            <a:r>
              <a:rPr b="0" i="1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vs</a:t>
            </a: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 вероятности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Num" idx="3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943C29B-CF22-45BE-B62D-878FCA88D2C7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27" name="Google Shape;402;p64" descr=""/>
          <p:cNvPicPr/>
          <p:nvPr/>
        </p:nvPicPr>
        <p:blipFill>
          <a:blip r:embed="rId1"/>
          <a:stretch/>
        </p:blipFill>
        <p:spPr>
          <a:xfrm>
            <a:off x="539640" y="1512000"/>
            <a:ext cx="8132400" cy="307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27560" y="537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Как такое учить? BCE Loss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3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B120876-37C9-428C-836B-A34EAE18793B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Num" idx="3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A0D57C5-9E89-4735-A708-771BA61D40A4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Качество классификации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Num" idx="6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76DAB29-68FD-493A-8CB7-AB5374BE9F4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4" name="Google Shape;213;p40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План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Google Shape;214;p40"/>
          <p:cNvSpPr/>
          <p:nvPr/>
        </p:nvSpPr>
        <p:spPr>
          <a:xfrm>
            <a:off x="640800" y="1483560"/>
            <a:ext cx="437688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Линейная модель регрессии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Как линейные модели обучаются?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Линейная модель классификации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419;p67" descr=""/>
          <p:cNvPicPr/>
          <p:nvPr/>
        </p:nvPicPr>
        <p:blipFill>
          <a:blip r:embed="rId1"/>
          <a:srcRect l="2982" t="4543" r="5841" b="0"/>
          <a:stretch/>
        </p:blipFill>
        <p:spPr>
          <a:xfrm>
            <a:off x="5095440" y="1367280"/>
            <a:ext cx="4048200" cy="317880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420;p67"/>
          <p:cNvSpPr/>
          <p:nvPr/>
        </p:nvSpPr>
        <p:spPr>
          <a:xfrm>
            <a:off x="6563880" y="4619160"/>
            <a:ext cx="2388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400" spc="-1" strike="noStrike" u="sng">
                <a:solidFill>
                  <a:srgbClr val="1c3678"/>
                </a:solidFill>
                <a:uFillTx/>
                <a:latin typeface="Lato"/>
                <a:ea typeface="Lato"/>
                <a:hlinkClick r:id="rId2"/>
              </a:rPr>
              <a:t>рисуем свою ROC кривую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Качество классификации. ROC кривая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95520" y="536040"/>
            <a:ext cx="89863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000000"/>
                </a:solidFill>
                <a:latin typeface="Raleway"/>
                <a:ea typeface="Raleway"/>
              </a:rPr>
              <a:t>Построение ROC кривой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8160" cy="1518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ffffff"/>
                </a:solidFill>
                <a:latin typeface="Raleway"/>
                <a:ea typeface="Raleway"/>
              </a:rPr>
              <a:t>Деревья решений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ldNum" idx="33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6AFABDC-3125-4A17-B75C-15E0696AA09F}" type="slidenum">
              <a:rPr b="0" lang="ru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441;p71" descr=""/>
          <p:cNvPicPr/>
          <p:nvPr/>
        </p:nvPicPr>
        <p:blipFill>
          <a:blip r:embed="rId1"/>
          <a:stretch/>
        </p:blipFill>
        <p:spPr>
          <a:xfrm>
            <a:off x="101160" y="1329120"/>
            <a:ext cx="9143640" cy="234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17640" y="836640"/>
            <a:ext cx="9143640" cy="34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Недостатки: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Переобучение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Не подходит для данных с большой размерностью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Беззащитны перед шумными данными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727560" y="4957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 </a:t>
            </a: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Алгоритм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727560" y="1310760"/>
            <a:ext cx="7688520" cy="3462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104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s0 = вычисляем энтропию исходного множества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Если s0 == 0 значит: 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Все объекты исходного набора, принадлежат к одному классу 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Сохраняем этот класс в качестве листа дерева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Если s0 != 0 значит: 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	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Перебираем все элементы исходного множества: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Для каждого элемента перебираем все его атрибуты: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На основе каждого атрибута генерируем предикат, который разбивает исходное  множество на два подмножества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Рассчитываем среднее значение энтропии  Вычисляем ∆S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Нас интересует предикат, с наибольшим значением ∆S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84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lphaLcPeriod"/>
            </a:pPr>
            <a:r>
              <a:rPr b="0" lang="ru" sz="1100" spc="-1" strike="noStrike">
                <a:solidFill>
                  <a:srgbClr val="595959"/>
                </a:solidFill>
                <a:latin typeface="Lato"/>
                <a:ea typeface="Lato"/>
              </a:rPr>
              <a:t>Найденный предикат является частью дерева принятия решений, сохраняем его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Разбиваем исходное множество на подмножества, согласно предикату 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300" spc="-1" strike="noStrike">
                <a:solidFill>
                  <a:srgbClr val="595959"/>
                </a:solidFill>
                <a:latin typeface="Lato"/>
                <a:ea typeface="Lato"/>
              </a:rPr>
              <a:t>Повторяем данную процедуру рекурсивно для каждого подмножества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140" spc="-1" strike="noStrike">
                <a:solidFill>
                  <a:srgbClr val="1a1a1a"/>
                </a:solidFill>
                <a:latin typeface="Raleway"/>
                <a:ea typeface="Raleway"/>
              </a:rPr>
              <a:t>Как будем останавливаться и формировать листья?</a:t>
            </a:r>
            <a:endParaRPr b="0" lang="en-US" sz="21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Стрижка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Использование остановок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140" spc="-1" strike="noStrike">
                <a:solidFill>
                  <a:srgbClr val="1a1a1a"/>
                </a:solidFill>
                <a:latin typeface="Raleway"/>
                <a:ea typeface="Raleway"/>
              </a:rPr>
              <a:t>Остановки</a:t>
            </a:r>
            <a:endParaRPr b="0" lang="en-US" sz="21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  </a:t>
            </a: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Impurity = 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В лист попадает число объектов меньше заданного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Ограничение на количество листьев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Максимальная глубина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Вероятность классификации объекта больше заданной величины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Как подготовить данные?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Imputation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OneHotEncoder, OrdinalEncoder, custom и т.д.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Num" idx="7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0C6A31-56C6-474B-B900-6F27AF09ACA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7" name="Google Shape;220;p41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это такое?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8" name="Google Shape;221;p41" descr=""/>
          <p:cNvPicPr/>
          <p:nvPr/>
        </p:nvPicPr>
        <p:blipFill>
          <a:blip r:embed="rId1"/>
          <a:stretch/>
        </p:blipFill>
        <p:spPr>
          <a:xfrm>
            <a:off x="4986720" y="1637640"/>
            <a:ext cx="3430800" cy="2659680"/>
          </a:xfrm>
          <a:prstGeom prst="rect">
            <a:avLst/>
          </a:prstGeom>
          <a:ln w="0">
            <a:noFill/>
          </a:ln>
        </p:spPr>
      </p:pic>
      <p:sp>
        <p:nvSpPr>
          <p:cNvPr id="139" name="Google Shape;222;p41"/>
          <p:cNvSpPr/>
          <p:nvPr/>
        </p:nvSpPr>
        <p:spPr>
          <a:xfrm>
            <a:off x="729360" y="1476000"/>
            <a:ext cx="366696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x </a:t>
            </a:r>
            <a:r>
              <a:rPr b="0" lang="zh-CN" sz="1400" spc="-1" strike="noStrike">
                <a:solidFill>
                  <a:srgbClr val="000000"/>
                </a:solidFill>
                <a:latin typeface="Lato"/>
                <a:ea typeface="Lato"/>
              </a:rPr>
              <a:t>ー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баллы за экзамен по английскому 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y </a:t>
            </a:r>
            <a:r>
              <a:rPr b="0" lang="zh-CN" sz="1400" spc="-1" strike="noStrike">
                <a:solidFill>
                  <a:srgbClr val="000000"/>
                </a:solidFill>
                <a:latin typeface="Lato"/>
                <a:ea typeface="Lato"/>
              </a:rPr>
              <a:t>ー </a:t>
            </a: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баллы за экзамен по английскому 2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40" name="Google Shape;223;p41"/>
          <p:cNvGraphicFramePr/>
          <p:nvPr/>
        </p:nvGraphicFramePr>
        <p:xfrm>
          <a:off x="1479240" y="2427840"/>
          <a:ext cx="1817640" cy="2132640"/>
        </p:xfrm>
        <a:graphic>
          <a:graphicData uri="http://schemas.openxmlformats.org/drawingml/2006/table">
            <a:tbl>
              <a:tblPr/>
              <a:tblGrid>
                <a:gridCol w="909000"/>
                <a:gridCol w="909000"/>
              </a:tblGrid>
              <a:tr h="548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x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7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Гиперпараметры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max_depth = None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min_samples_split = 2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min_samples_leaf  = 1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max_features = None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Также для классификации можно в модель передать </a:t>
            </a:r>
            <a:r>
              <a:rPr b="1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веса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Есть ещё такая штука как </a:t>
            </a:r>
            <a:r>
              <a:rPr b="1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ccp_alpha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Model Validation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520">
              <a:lnSpc>
                <a:spcPct val="115000"/>
              </a:lnSpc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Train - Test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Train - Valid - Test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Clr>
                <a:srgbClr val="595959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595959"/>
                </a:solidFill>
                <a:latin typeface="Lato"/>
                <a:ea typeface="Lato"/>
              </a:rPr>
              <a:t>Cross Validation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727560" y="59184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K - Fold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Google Shape;496;p80" descr=""/>
          <p:cNvPicPr/>
          <p:nvPr/>
        </p:nvPicPr>
        <p:blipFill>
          <a:blip r:embed="rId1"/>
          <a:stretch/>
        </p:blipFill>
        <p:spPr>
          <a:xfrm>
            <a:off x="648000" y="1283400"/>
            <a:ext cx="5299560" cy="367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 rot="10800000">
            <a:off x="5860080" y="492120"/>
            <a:ext cx="1993680" cy="848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600" spc="-1" strike="noStrike">
                <a:solidFill>
                  <a:srgbClr val="1a1a1a"/>
                </a:solidFill>
                <a:latin typeface="Raleway"/>
                <a:ea typeface="Raleway"/>
              </a:rPr>
              <a:t>Отдыхайте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oogle Shape;502;p81" descr=""/>
          <p:cNvPicPr/>
          <p:nvPr/>
        </p:nvPicPr>
        <p:blipFill>
          <a:blip r:embed="rId1"/>
          <a:stretch/>
        </p:blipFill>
        <p:spPr>
          <a:xfrm>
            <a:off x="465480" y="0"/>
            <a:ext cx="514332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Num" idx="8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AA57D7-5B29-44CC-AD0C-5F614E9C8E86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42" name="Google Shape;229;p42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Что это такое?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3" name="Google Shape;230;p42" descr=""/>
          <p:cNvPicPr/>
          <p:nvPr/>
        </p:nvPicPr>
        <p:blipFill>
          <a:blip r:embed="rId1"/>
          <a:stretch/>
        </p:blipFill>
        <p:spPr>
          <a:xfrm>
            <a:off x="4986720" y="1637640"/>
            <a:ext cx="3430800" cy="265968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231;p42" descr="y = w_0 + w_1 x + \epsilon"/>
          <p:cNvPicPr/>
          <p:nvPr/>
        </p:nvPicPr>
        <p:blipFill>
          <a:blip r:embed="rId2"/>
          <a:stretch/>
        </p:blipFill>
        <p:spPr>
          <a:xfrm>
            <a:off x="1095840" y="2704680"/>
            <a:ext cx="2614680" cy="323280"/>
          </a:xfrm>
          <a:prstGeom prst="rect">
            <a:avLst/>
          </a:prstGeom>
          <a:ln w="28440">
            <a:solidFill>
              <a:srgbClr val="ffffff"/>
            </a:solidFill>
            <a:round/>
          </a:ln>
        </p:spPr>
      </p:pic>
      <p:sp>
        <p:nvSpPr>
          <p:cNvPr id="145" name="Google Shape;232;p42"/>
          <p:cNvSpPr/>
          <p:nvPr/>
        </p:nvSpPr>
        <p:spPr>
          <a:xfrm>
            <a:off x="290880" y="3681000"/>
            <a:ext cx="1667880" cy="547560"/>
          </a:xfrm>
          <a:prstGeom prst="rect">
            <a:avLst/>
          </a:prstGeom>
          <a:noFill/>
          <a:ln w="28440">
            <a:solidFill>
              <a:srgbClr val="ea99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целевая переменная (aka target)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6" name="Google Shape;233;p42"/>
          <p:cNvSpPr/>
          <p:nvPr/>
        </p:nvSpPr>
        <p:spPr>
          <a:xfrm flipH="1" rot="5400000">
            <a:off x="701640" y="3259080"/>
            <a:ext cx="814320" cy="29160"/>
          </a:xfrm>
          <a:prstGeom prst="curvedConnector4">
            <a:avLst>
              <a:gd name="adj1" fmla="val 40064"/>
              <a:gd name="adj2" fmla="val 909736"/>
            </a:avLst>
          </a:prstGeom>
          <a:noFill/>
          <a:ln w="9360">
            <a:solidFill>
              <a:srgbClr val="ea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34;p42"/>
          <p:cNvSpPr/>
          <p:nvPr/>
        </p:nvSpPr>
        <p:spPr>
          <a:xfrm>
            <a:off x="857520" y="1674360"/>
            <a:ext cx="1667880" cy="547560"/>
          </a:xfrm>
          <a:prstGeom prst="rect">
            <a:avLst/>
          </a:prstGeom>
          <a:noFill/>
          <a:ln w="28440">
            <a:solidFill>
              <a:srgbClr val="a2c4c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свободный член (intercept)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8" name="Google Shape;235;p42"/>
          <p:cNvSpPr/>
          <p:nvPr/>
        </p:nvSpPr>
        <p:spPr>
          <a:xfrm>
            <a:off x="2640960" y="3747600"/>
            <a:ext cx="2106000" cy="547560"/>
          </a:xfrm>
          <a:prstGeom prst="rect">
            <a:avLst/>
          </a:prstGeom>
          <a:noFill/>
          <a:ln w="28440">
            <a:solidFill>
              <a:srgbClr val="d5a6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независимая переменная (slope, predictor)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9" name="Google Shape;236;p42"/>
          <p:cNvSpPr/>
          <p:nvPr/>
        </p:nvSpPr>
        <p:spPr>
          <a:xfrm>
            <a:off x="3108960" y="1583640"/>
            <a:ext cx="1667880" cy="547560"/>
          </a:xfrm>
          <a:prstGeom prst="rect">
            <a:avLst/>
          </a:prstGeom>
          <a:noFill/>
          <a:ln w="28440">
            <a:solidFill>
              <a:srgbClr val="ffe59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200" spc="-1" strike="noStrike">
                <a:solidFill>
                  <a:srgbClr val="000000"/>
                </a:solidFill>
                <a:latin typeface="Lato"/>
                <a:ea typeface="Lato"/>
              </a:rPr>
              <a:t>случайная ошибка (error)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0" name="Google Shape;237;p42"/>
          <p:cNvSpPr/>
          <p:nvPr/>
        </p:nvSpPr>
        <p:spPr>
          <a:xfrm flipH="1" rot="16200000">
            <a:off x="1541160" y="2378880"/>
            <a:ext cx="477720" cy="17640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a4c2f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Google Shape;238;p42"/>
          <p:cNvSpPr/>
          <p:nvPr/>
        </p:nvSpPr>
        <p:spPr>
          <a:xfrm rot="5400000">
            <a:off x="3462840" y="2385720"/>
            <a:ext cx="728280" cy="231840"/>
          </a:xfrm>
          <a:prstGeom prst="curvedConnector2">
            <a:avLst/>
          </a:prstGeom>
          <a:noFill/>
          <a:ln w="9360">
            <a:solidFill>
              <a:srgbClr val="ffe5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239;p42"/>
          <p:cNvSpPr/>
          <p:nvPr/>
        </p:nvSpPr>
        <p:spPr>
          <a:xfrm flipH="1" rot="5400000">
            <a:off x="2867760" y="2921760"/>
            <a:ext cx="725760" cy="925920"/>
          </a:xfrm>
          <a:prstGeom prst="curvedConnector2">
            <a:avLst/>
          </a:prstGeom>
          <a:noFill/>
          <a:ln w="9360">
            <a:solidFill>
              <a:srgbClr val="ea999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Num" idx="9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7E8A65D-8423-40E1-B904-D8AF4B6BCF8A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4" name="Google Shape;245;p43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какая модель нам нужна?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5" name="Google Shape;246;p43" descr=""/>
          <p:cNvPicPr/>
          <p:nvPr/>
        </p:nvPicPr>
        <p:blipFill>
          <a:blip r:embed="rId1"/>
          <a:stretch/>
        </p:blipFill>
        <p:spPr>
          <a:xfrm>
            <a:off x="4780080" y="1510200"/>
            <a:ext cx="4038840" cy="31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Num" idx="10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FC39CC3-8803-415C-A8BE-39AE02462099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7" name="Google Shape;252;p44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Интерпретация коэффициентов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Num" idx="11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76AC87-5651-4ED4-889A-EC25C2EA2AF3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9" name="Google Shape;258;p45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Зачем нужны линейные модели?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Google Shape;259;p45"/>
          <p:cNvSpPr/>
          <p:nvPr/>
        </p:nvSpPr>
        <p:spPr>
          <a:xfrm>
            <a:off x="861120" y="1506960"/>
            <a:ext cx="49125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260;p45"/>
          <p:cNvSpPr/>
          <p:nvPr/>
        </p:nvSpPr>
        <p:spPr>
          <a:xfrm>
            <a:off x="784080" y="1506960"/>
            <a:ext cx="4535640" cy="22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Предсказание интересующей нас величины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Оценка влияния различных факторов на нашу целевую переменную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Линейные модели очень легко использовать и интерпретировать</a:t>
            </a:r>
            <a:endParaRPr b="0" lang="en-US" sz="1400" spc="-1" strike="noStrike"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Линейные модели могут восстанавливать даже </a:t>
            </a:r>
            <a:r>
              <a:rPr b="1" lang="ru" sz="1400" spc="-1" strike="noStrike">
                <a:solidFill>
                  <a:srgbClr val="000000"/>
                </a:solidFill>
                <a:latin typeface="Lato"/>
                <a:ea typeface="Lato"/>
              </a:rPr>
              <a:t>нелинейные зависимости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2" name="Google Shape;261;p45" descr=""/>
          <p:cNvPicPr/>
          <p:nvPr/>
        </p:nvPicPr>
        <p:blipFill>
          <a:blip r:embed="rId1"/>
          <a:srcRect l="0" t="28356" r="0" b="0"/>
          <a:stretch/>
        </p:blipFill>
        <p:spPr>
          <a:xfrm>
            <a:off x="5774040" y="2990880"/>
            <a:ext cx="1044360" cy="11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 idx="12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rgbClr val="595959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A53EC8F-76DC-41DA-9DE2-6AF990BAA7FC}" type="slidenum">
              <a:rPr b="0" lang="ru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4" name="Google Shape;267;p46"/>
          <p:cNvSpPr/>
          <p:nvPr/>
        </p:nvSpPr>
        <p:spPr>
          <a:xfrm>
            <a:off x="729360" y="52740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2000" spc="-1" strike="noStrike">
                <a:solidFill>
                  <a:srgbClr val="1a1a1a"/>
                </a:solidFill>
                <a:latin typeface="Raleway"/>
                <a:ea typeface="Raleway"/>
              </a:rPr>
              <a:t>А если у нас много независимых переменных?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65" name="Google Shape;268;p46"/>
          <p:cNvGraphicFramePr/>
          <p:nvPr/>
        </p:nvGraphicFramePr>
        <p:xfrm>
          <a:off x="2666880" y="2290320"/>
          <a:ext cx="3813120" cy="2118240"/>
        </p:xfrm>
        <a:graphic>
          <a:graphicData uri="http://schemas.openxmlformats.org/drawingml/2006/table">
            <a:tbl>
              <a:tblPr/>
              <a:tblGrid>
                <a:gridCol w="901440"/>
                <a:gridCol w="901440"/>
                <a:gridCol w="732240"/>
                <a:gridCol w="1278360"/>
              </a:tblGrid>
              <a:tr h="5482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площадь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число комнат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школа близко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цена квартиры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1a1a1a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нет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1a1a1a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да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11000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нет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3500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нет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33333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6" name="Google Shape;269;p46" descr="y = w_0 + w_1 x + w_2z + ... + w_nt + \epsilon"/>
          <p:cNvPicPr/>
          <p:nvPr/>
        </p:nvPicPr>
        <p:blipFill>
          <a:blip r:embed="rId1"/>
          <a:stretch/>
        </p:blipFill>
        <p:spPr>
          <a:xfrm>
            <a:off x="1601640" y="1479600"/>
            <a:ext cx="5940720" cy="3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2023-09-21T19:54:01Z</dcterms:modified>
  <cp:revision>2</cp:revision>
  <dc:subject/>
  <dc:title/>
</cp:coreProperties>
</file>